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31"/>
  </p:notesMasterIdLst>
  <p:sldIdLst>
    <p:sldId id="259" r:id="rId15"/>
    <p:sldId id="257" r:id="rId16"/>
    <p:sldId id="324" r:id="rId17"/>
    <p:sldId id="463" r:id="rId18"/>
    <p:sldId id="444" r:id="rId19"/>
    <p:sldId id="410" r:id="rId20"/>
    <p:sldId id="445" r:id="rId21"/>
    <p:sldId id="455" r:id="rId22"/>
    <p:sldId id="447" r:id="rId23"/>
    <p:sldId id="461" r:id="rId24"/>
    <p:sldId id="450" r:id="rId25"/>
    <p:sldId id="451" r:id="rId26"/>
    <p:sldId id="452" r:id="rId27"/>
    <p:sldId id="462" r:id="rId28"/>
    <p:sldId id="460" r:id="rId29"/>
    <p:sldId id="258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321440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642882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964323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285763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1607205" algn="l" defTabSz="321440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1928645" algn="l" defTabSz="321440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2250086" algn="l" defTabSz="321440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2571527" algn="l" defTabSz="321440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 m" initials="m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242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0" autoAdjust="0"/>
    <p:restoredTop sz="94127" autoAdjust="0"/>
  </p:normalViewPr>
  <p:slideViewPr>
    <p:cSldViewPr showGuides="1">
      <p:cViewPr>
        <p:scale>
          <a:sx n="100" d="100"/>
          <a:sy n="100" d="100"/>
        </p:scale>
        <p:origin x="-94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484261B-B871-B548-8DA1-1BB4AA4EAE4F}" type="datetime1">
              <a:rPr lang="en-US"/>
              <a:pPr>
                <a:defRPr/>
              </a:pPr>
              <a:t>7/31/14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5F0377A-A42B-6744-800A-A6021C5F47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23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2144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321440" algn="l" defTabSz="32144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642882" algn="l" defTabSz="32144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964323" algn="l" defTabSz="32144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285763" algn="l" defTabSz="321440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1607205" algn="l" defTabSz="32144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645" algn="l" defTabSz="32144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0086" algn="l" defTabSz="32144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527" algn="l" defTabSz="32144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96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CDE3-BA8A-9C4B-AE11-B9C00A27A298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88" tIns="32144" rIns="64288" bIns="32144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3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946673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4970" y="1946673"/>
            <a:ext cx="1339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1578" y="1946673"/>
            <a:ext cx="1339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88" tIns="32144" rIns="64288" bIns="32144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3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946673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892970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892970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690443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6904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8"/>
            <a:ext cx="2057176" cy="45251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6064374" cy="4525119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77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775150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77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775150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2" y="991195"/>
            <a:ext cx="1031379" cy="46970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6970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3366493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2" y="991195"/>
            <a:ext cx="1031379" cy="46970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6970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r>
              <a:rPr lang="en-US" noProof="0" dirty="0" smtClean="0">
                <a:sym typeface="Gill Sans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8"/>
            <a:ext cx="4060775" cy="4525119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88" tIns="32144" rIns="64288" bIns="32144"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88" tIns="32144" rIns="64288" bIns="32144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  <a:prstGeom prst="rect">
            <a:avLst/>
          </a:prstGeom>
        </p:spPr>
        <p:txBody>
          <a:bodyPr vert="horz" lIns="64288" tIns="32144" rIns="64288" bIns="32144"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>
              <a:sym typeface="Gill Sans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1946673"/>
            <a:ext cx="7358063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589308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820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32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844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356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797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238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679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120" indent="-401801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5024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536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50048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560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5072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513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953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395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835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73"/>
            <a:ext cx="3545086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534619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7131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643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2155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4667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6108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7549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8990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70430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1946673"/>
            <a:ext cx="7358063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534619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7131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643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2155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4667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6108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7549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8990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70430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4970" y="1946673"/>
            <a:ext cx="2786063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534619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7131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643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2155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4667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6108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7549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8990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70430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73"/>
            <a:ext cx="3545086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534619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7131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643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2155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4667" indent="-347112" algn="l" rtl="0" eaLnBrk="0" fontAlgn="base" hangingPunct="0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6108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7549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8990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70430" indent="-347112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892970"/>
            <a:ext cx="7358063" cy="507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589308" indent="-401801" algn="l" rtl="0" eaLnBrk="0" fontAlgn="base" hangingPunct="0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820" indent="-401801" algn="l" rtl="0" eaLnBrk="0" fontAlgn="base" hangingPunct="0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32" indent="-401801" algn="l" rtl="0" eaLnBrk="0" fontAlgn="base" hangingPunct="0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844" indent="-401801" algn="l" rtl="0" eaLnBrk="0" fontAlgn="base" hangingPunct="0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356" indent="-401801" algn="l" rtl="0" eaLnBrk="0" fontAlgn="base" hangingPunct="0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797" indent="-401801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238" indent="-401801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679" indent="-401801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120" indent="-401801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2089547"/>
            <a:ext cx="7358063" cy="26789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241080" indent="-24108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341" indent="-20090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602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5044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484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3536156"/>
            <a:ext cx="7358063" cy="7947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151930"/>
            <a:ext cx="7358063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241080" indent="-24108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341" indent="-20090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602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5044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484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5179219"/>
            <a:ext cx="7358063" cy="1196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241080" indent="-24108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341" indent="-20090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602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5044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484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5179219"/>
            <a:ext cx="7358063" cy="1196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241080" indent="-24108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341" indent="-20090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602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5044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484" indent="-16072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66493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241080" indent="-24108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341" indent="-200901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602" indent="-160721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5044" indent="-160721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484" indent="-160721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66493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241080" indent="-24108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341" indent="-200901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602" indent="-160721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5044" indent="-160721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484" indent="-160721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88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2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7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5024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536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50048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560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5072" indent="-401801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513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953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395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835" indent="-401801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20" Type="http://schemas.openxmlformats.org/officeDocument/2006/relationships/image" Target="../media/image20.png"/><Relationship Id="rId21" Type="http://schemas.openxmlformats.org/officeDocument/2006/relationships/image" Target="../media/image6.png"/><Relationship Id="rId10" Type="http://schemas.openxmlformats.org/officeDocument/2006/relationships/image" Target="../media/image14.gif"/><Relationship Id="rId11" Type="http://schemas.openxmlformats.org/officeDocument/2006/relationships/image" Target="../media/image15.gif"/><Relationship Id="rId12" Type="http://schemas.openxmlformats.org/officeDocument/2006/relationships/image" Target="../media/image16.gif"/><Relationship Id="rId13" Type="http://schemas.openxmlformats.org/officeDocument/2006/relationships/image" Target="../media/image17.gif"/><Relationship Id="rId14" Type="http://schemas.openxmlformats.org/officeDocument/2006/relationships/hyperlink" Target="http://facebook.com/interactcom" TargetMode="External"/><Relationship Id="rId15" Type="http://schemas.openxmlformats.org/officeDocument/2006/relationships/hyperlink" Target="http://facebook.com/interactcom%20%20" TargetMode="External"/><Relationship Id="rId16" Type="http://schemas.openxmlformats.org/officeDocument/2006/relationships/image" Target="../media/image18.png"/><Relationship Id="rId17" Type="http://schemas.openxmlformats.org/officeDocument/2006/relationships/hyperlink" Target="http://twitter.com/interact" TargetMode="External"/><Relationship Id="rId18" Type="http://schemas.openxmlformats.org/officeDocument/2006/relationships/image" Target="../media/image19.png"/><Relationship Id="rId19" Type="http://schemas.openxmlformats.org/officeDocument/2006/relationships/hyperlink" Target="http://youtube.com/interactcom" TargetMode="External"/><Relationship Id="rId1" Type="http://schemas.microsoft.com/office/2007/relationships/media" Target="file://localhost/Users/videomacpro/Desktop/interact%20PowerPoint%20template.ppt_media/research136x136-3.mov" TargetMode="External"/><Relationship Id="rId2" Type="http://schemas.openxmlformats.org/officeDocument/2006/relationships/video" Target="file://localhost/Users/videomacpro/Desktop/interact%20PowerPoint%20template.ppt_media/research136x136-3.mov" TargetMode="External"/><Relationship Id="rId3" Type="http://schemas.microsoft.com/office/2007/relationships/media" Target="file://localhost/Users/videomacpro/Desktop/interact%20PowerPoint%20template.ppt_media/strategy136x136-3.mov" TargetMode="External"/><Relationship Id="rId4" Type="http://schemas.openxmlformats.org/officeDocument/2006/relationships/video" Target="file://localhost/Users/videomacpro/Desktop/interact%20PowerPoint%20template.ppt_media/strategy136x136-3.mov" TargetMode="External"/><Relationship Id="rId5" Type="http://schemas.microsoft.com/office/2007/relationships/media" Target="file://localhost/Users/videomacpro/Desktop/interact%20PowerPoint%20template.ppt_media/creative136x136-3.mov" TargetMode="External"/><Relationship Id="rId6" Type="http://schemas.openxmlformats.org/officeDocument/2006/relationships/video" Target="file://localhost/Users/videomacpro/Desktop/interact%20PowerPoint%20template.ppt_media/creative136x136-3.mov" TargetMode="External"/><Relationship Id="rId7" Type="http://schemas.microsoft.com/office/2007/relationships/media" Target="file://localhost/Users/videomacpro/Desktop/interact%20PowerPoint%20template.ppt_media/twoyearcolleges136x136-3.mov" TargetMode="External"/><Relationship Id="rId8" Type="http://schemas.openxmlformats.org/officeDocument/2006/relationships/video" Target="file://localhost/Users/videomacpro/Desktop/interact%20PowerPoint%20template.ppt_media/twoyearcolleges136x136-3.m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hyperlink" Target="http://clients.interactcom.com/mcca/brand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hyperlink" Target="http://www.youtube.com/watch?v=_UKgh_lBrJ8&amp;rel=0" TargetMode="External"/><Relationship Id="rId9" Type="http://schemas.openxmlformats.org/officeDocument/2006/relationships/hyperlink" Target="http://www.youtube.com/watch?v=02pHf-rVDmo&amp;rel=0" TargetMode="External"/><Relationship Id="rId10" Type="http://schemas.openxmlformats.org/officeDocument/2006/relationships/hyperlink" Target="http://clients.interactcom.com/mcca/brand/audio/MCCA1401_REV.mp3" TargetMode="External"/><Relationship Id="rId11" Type="http://schemas.openxmlformats.org/officeDocument/2006/relationships/hyperlink" Target="http://clients.interactcom.com/mcca/brand/audio/MCCA_Radio02.mp3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7570" y="3786188"/>
            <a:ext cx="1250156" cy="1250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3805" y="3786188"/>
            <a:ext cx="1250156" cy="1250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0039" y="3786188"/>
            <a:ext cx="1250156" cy="1250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6274" y="3786188"/>
            <a:ext cx="1250156" cy="1250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>
            <a:duotone>
              <a:srgbClr val="242353"/>
              <a:srgbClr val="FFF1C1"/>
            </a:duotone>
          </a:blip>
          <a:stretch>
            <a:fillRect/>
          </a:stretch>
        </p:blipFill>
        <p:spPr bwMode="auto">
          <a:xfrm>
            <a:off x="1563812" y="1368511"/>
            <a:ext cx="6289848" cy="190418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1371600" y="381000"/>
            <a:ext cx="7555782" cy="914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24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Web Analytics - </a:t>
            </a:r>
            <a:r>
              <a:rPr lang="en-US" sz="20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Traffic to Campaign Home Page</a:t>
            </a:r>
            <a:endParaRPr lang="en-US" sz="2000" b="1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6600" y="4127500"/>
            <a:ext cx="1846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762000"/>
            <a:ext cx="525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image shows the weekly traffic to the home page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295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Verdana"/>
                <a:cs typeface="Verdana"/>
              </a:rPr>
              <a:t>22,493 </a:t>
            </a:r>
            <a:r>
              <a:rPr lang="en-US" sz="1800" dirty="0">
                <a:latin typeface="Verdana"/>
                <a:cs typeface="Verdana"/>
              </a:rPr>
              <a:t>p</a:t>
            </a:r>
            <a:r>
              <a:rPr lang="en-US" sz="1800" dirty="0" smtClean="0">
                <a:latin typeface="Verdana"/>
                <a:cs typeface="Verdana"/>
              </a:rPr>
              <a:t>age views to the campaign homepage:www.youvegotthis.org between May 16</a:t>
            </a:r>
            <a:r>
              <a:rPr lang="en-US" sz="1800" dirty="0">
                <a:latin typeface="Verdana"/>
                <a:cs typeface="Verdana"/>
              </a:rPr>
              <a:t> </a:t>
            </a:r>
            <a:r>
              <a:rPr lang="en-US" sz="1800" dirty="0" smtClean="0">
                <a:latin typeface="Verdana"/>
                <a:cs typeface="Verdana"/>
              </a:rPr>
              <a:t>– July 15, 2014</a:t>
            </a:r>
            <a:endParaRPr lang="en-US" sz="1800" dirty="0">
              <a:latin typeface="Verdana"/>
              <a:cs typeface="Verdana"/>
            </a:endParaRPr>
          </a:p>
          <a:p>
            <a:pPr algn="l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1981200"/>
            <a:ext cx="74676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2476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2286000" y="381000"/>
            <a:ext cx="6629400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t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24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Web Analytics - Site Visitor Demographics</a:t>
            </a:r>
            <a:endParaRPr lang="en-US" sz="2000" b="1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6600" y="4127500"/>
            <a:ext cx="1846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152400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/>
                <a:cs typeface="Verdana"/>
              </a:rPr>
              <a:t>More than 40% of all users are between the ages of 18-24</a:t>
            </a:r>
            <a:endParaRPr lang="en-US" sz="1600" dirty="0">
              <a:latin typeface="Verdana"/>
              <a:cs typeface="Verdan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1828800"/>
            <a:ext cx="7747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6762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2514600" y="381000"/>
            <a:ext cx="640080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t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24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Web Analytics - </a:t>
            </a:r>
            <a:r>
              <a:rPr lang="en-US" sz="20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Visitor Flow from Home Page</a:t>
            </a:r>
            <a:endParaRPr lang="en-US" sz="2000" b="1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6600" y="4127500"/>
            <a:ext cx="1846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838200"/>
            <a:ext cx="693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/>
                <a:cs typeface="Verdana"/>
              </a:rPr>
              <a:t>60% of all home page visitors watch the campaign video</a:t>
            </a:r>
          </a:p>
          <a:p>
            <a:endParaRPr lang="en-US" sz="1600" dirty="0">
              <a:latin typeface="Verdana"/>
              <a:cs typeface="Verdana"/>
            </a:endParaRPr>
          </a:p>
          <a:p>
            <a:pPr algn="l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1295400"/>
            <a:ext cx="6248400" cy="52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9891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2590800" y="381000"/>
            <a:ext cx="63246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t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24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Web Analytics - </a:t>
            </a:r>
            <a:r>
              <a:rPr lang="en-US" sz="20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Desktop vs. Mobile Traffic</a:t>
            </a:r>
            <a:endParaRPr lang="en-US" sz="2000" b="1" dirty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6600" y="4127500"/>
            <a:ext cx="1846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066800"/>
            <a:ext cx="7848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Verdana"/>
                <a:cs typeface="Verdana"/>
              </a:rPr>
              <a:t>Mobile and Tablet use combined are approaching 60% of all the web traffic </a:t>
            </a:r>
            <a:endParaRPr lang="en-US" sz="1600" dirty="0">
              <a:latin typeface="Verdana"/>
              <a:cs typeface="Verdana"/>
            </a:endParaRPr>
          </a:p>
          <a:p>
            <a:pPr algn="l"/>
            <a:endParaRPr lang="en-US" sz="1800" dirty="0"/>
          </a:p>
        </p:txBody>
      </p:sp>
      <p:pic>
        <p:nvPicPr>
          <p:cNvPr id="5" name="Picture 4" descr="8 MCCA Desktop v Mobile July.pd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1" b="40185"/>
          <a:stretch/>
        </p:blipFill>
        <p:spPr>
          <a:xfrm>
            <a:off x="-11942" y="1905001"/>
            <a:ext cx="913054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4223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2057400" y="381000"/>
            <a:ext cx="6858000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t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20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Web Analytics - Devices used to access the Website</a:t>
            </a:r>
            <a:endParaRPr lang="en-US" sz="2000" b="1" dirty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6600" y="4127500"/>
            <a:ext cx="1846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914400"/>
            <a:ext cx="883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Verdana"/>
                <a:cs typeface="Verdana"/>
              </a:rPr>
              <a:t>An analysis of the mobile devices used to access the the website. </a:t>
            </a:r>
            <a:br>
              <a:rPr lang="en-US" sz="1600" dirty="0" smtClean="0">
                <a:latin typeface="Verdana"/>
                <a:cs typeface="Verdana"/>
              </a:rPr>
            </a:br>
            <a:r>
              <a:rPr lang="en-US" sz="1600" dirty="0" smtClean="0">
                <a:latin typeface="Verdana"/>
                <a:cs typeface="Verdana"/>
              </a:rPr>
              <a:t>50% Apple, 43% Android 7% for Windows, Blackberry and all others combined.</a:t>
            </a:r>
            <a:endParaRPr lang="en-US" sz="1800" dirty="0"/>
          </a:p>
        </p:txBody>
      </p:sp>
      <p:pic>
        <p:nvPicPr>
          <p:cNvPr id="4" name="Picture 3" descr="9 MCCA Devices used to View site July.pd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t="39064" r="-1883" b="13037"/>
          <a:stretch/>
        </p:blipFill>
        <p:spPr>
          <a:xfrm>
            <a:off x="1371599" y="1641328"/>
            <a:ext cx="7696201" cy="521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5377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1752600" y="381000"/>
            <a:ext cx="70866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24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Next Steps</a:t>
            </a:r>
            <a:endParaRPr lang="en-US" sz="2000" b="1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066800"/>
            <a:ext cx="76200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Implementation of Promotion and PR elements this Fall</a:t>
            </a:r>
          </a:p>
          <a:p>
            <a:pPr marL="342900" indent="-342900" algn="l">
              <a:buFont typeface="Arial"/>
              <a:buChar char="•"/>
            </a:pPr>
            <a:endParaRPr lang="en-US" sz="1800" dirty="0">
              <a:latin typeface="Verdana"/>
              <a:cs typeface="Verdana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Implement shared collateral creation </a:t>
            </a:r>
          </a:p>
          <a:p>
            <a:pPr marL="342900" indent="-342900" algn="l">
              <a:buFont typeface="Arial"/>
              <a:buChar char="•"/>
            </a:pPr>
            <a:endParaRPr lang="en-US" sz="1800" dirty="0">
              <a:latin typeface="Verdana"/>
              <a:cs typeface="Verdana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Decision to Continue and Budget</a:t>
            </a:r>
          </a:p>
          <a:p>
            <a:pPr marL="342900" indent="-342900" algn="l">
              <a:buFont typeface="Arial"/>
              <a:buChar char="•"/>
            </a:pPr>
            <a:endParaRPr lang="en-US" sz="1800" dirty="0">
              <a:latin typeface="Verdana"/>
              <a:cs typeface="Verdana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A Marketing/Media Plan for Fall and Spring 2015</a:t>
            </a:r>
            <a:br>
              <a:rPr lang="en-US" sz="1800" dirty="0" smtClean="0">
                <a:latin typeface="Verdana"/>
                <a:cs typeface="Verdana"/>
              </a:rPr>
            </a:br>
            <a:endParaRPr lang="en-US" sz="1800" dirty="0" smtClean="0">
              <a:latin typeface="Verdana"/>
              <a:cs typeface="Verdana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An intermediate media buy to keep digital components of the campaign live</a:t>
            </a:r>
            <a:br>
              <a:rPr lang="en-US" sz="1800" dirty="0" smtClean="0">
                <a:latin typeface="Verdana"/>
                <a:cs typeface="Verdana"/>
              </a:rPr>
            </a:br>
            <a:endParaRPr lang="en-US" sz="1800" dirty="0" smtClean="0">
              <a:latin typeface="Verdana"/>
              <a:cs typeface="Verdana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Phase Two of On-Site Filming for Extended TV ads</a:t>
            </a:r>
            <a:br>
              <a:rPr lang="en-US" sz="1800" dirty="0" smtClean="0">
                <a:latin typeface="Verdana"/>
                <a:cs typeface="Verdana"/>
              </a:rPr>
            </a:br>
            <a:endParaRPr lang="en-US" sz="1800" dirty="0" smtClean="0">
              <a:latin typeface="Verdana"/>
              <a:cs typeface="Verdana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Function and usability updates to the website:</a:t>
            </a:r>
          </a:p>
          <a:p>
            <a:pPr marL="664340" lvl="1" indent="-34290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Adding more Home Page videos (60% played video)</a:t>
            </a:r>
          </a:p>
          <a:p>
            <a:pPr marL="664340" lvl="1" indent="-34290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Adding Program Videos to program section</a:t>
            </a:r>
          </a:p>
          <a:p>
            <a:pPr marL="664340" lvl="1" indent="-34290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Adding Career Paths, descriptions and alumni testimonials</a:t>
            </a:r>
          </a:p>
          <a:p>
            <a:pPr marL="664340" lvl="1" indent="-34290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Integrated social media &amp; expanded tracking</a:t>
            </a:r>
          </a:p>
        </p:txBody>
      </p:sp>
    </p:spTree>
    <p:extLst>
      <p:ext uri="{BB962C8B-B14F-4D97-AF65-F5344CB8AC3E}">
        <p14:creationId xmlns:p14="http://schemas.microsoft.com/office/powerpoint/2010/main" val="44577479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/Users/videomacpro/Desktop/interact PowerPoint template.ppt_media/research136x136-3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580555" y="3554016"/>
            <a:ext cx="1250156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3" name="Picture 3" descr="/Users/videomacpro/Desktop/interact PowerPoint template.ppt_media/strategy136x136-3.mov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134320" y="3554016"/>
            <a:ext cx="1250156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4" name="Picture 4" descr="/Users/videomacpro/Desktop/interact PowerPoint template.ppt_media/creative136x136-3.mov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688086" y="3554016"/>
            <a:ext cx="1250156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5" name="Picture 5" descr="/Users/videomacpro/Desktop/interact PowerPoint template.ppt_media/twoyearcolleges136x136-3.mov">
            <a:hlinkClick r:id="" action="ppaction://media"/>
          </p:cNvPr>
          <p:cNvPicPr/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241852" y="3554016"/>
            <a:ext cx="1250156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3977" y="6366869"/>
            <a:ext cx="8501063" cy="257845"/>
            <a:chOff x="0" y="0"/>
            <a:chExt cx="7615" cy="231"/>
          </a:xfrm>
        </p:grpSpPr>
        <p:sp>
          <p:nvSpPr>
            <p:cNvPr id="184328" name="Rectangle 6"/>
            <p:cNvSpPr>
              <a:spLocks/>
            </p:cNvSpPr>
            <p:nvPr/>
          </p:nvSpPr>
          <p:spPr bwMode="auto">
            <a:xfrm>
              <a:off x="0" y="0"/>
              <a:ext cx="761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b">
              <a:prstTxWarp prst="textNoShape">
                <a:avLst/>
              </a:prstTxWarp>
            </a:bodyPr>
            <a:lstStyle/>
            <a:p>
              <a:pPr algn="l"/>
              <a:r>
                <a:rPr lang="en-US" sz="13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interactcom.com                </a:t>
              </a:r>
              <a:r>
                <a:rPr lang="en-US" sz="13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 youtube.com</a:t>
              </a:r>
              <a:r>
                <a:rPr lang="en-US" sz="13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/</a:t>
              </a:r>
              <a:r>
                <a:rPr lang="en-US" sz="13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interactcom                  facebook.com</a:t>
              </a:r>
              <a:r>
                <a:rPr lang="en-US" sz="13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/interactcom              </a:t>
              </a:r>
              <a:r>
                <a:rPr lang="en-US" sz="13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twitter.com</a:t>
              </a:r>
              <a:r>
                <a:rPr lang="en-US" sz="1300" dirty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/</a:t>
              </a:r>
              <a:r>
                <a:rPr lang="en-US" sz="1300" dirty="0" smtClean="0">
                  <a:solidFill>
                    <a:schemeClr val="tx1"/>
                  </a:solidFill>
                  <a:ea typeface="Gill Sans" charset="0"/>
                  <a:cs typeface="Gill Sans" charset="0"/>
                </a:rPr>
                <a:t>interact</a:t>
              </a:r>
              <a:endParaRPr lang="en-US" sz="1300" dirty="0">
                <a:solidFill>
                  <a:schemeClr val="tx1"/>
                </a:solidFill>
                <a:ea typeface="Gill Sans" charset="0"/>
                <a:cs typeface="Gill Sans" charset="0"/>
                <a:hlinkClick r:id="rId14"/>
              </a:endParaRPr>
            </a:p>
          </p:txBody>
        </p:sp>
        <p:pic>
          <p:nvPicPr>
            <p:cNvPr id="184329" name="Picture 7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712" y="0"/>
              <a:ext cx="191" cy="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330" name="Picture 8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947" y="0"/>
              <a:ext cx="192" cy="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331" name="Picture 9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428" y="0"/>
              <a:ext cx="192" cy="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1">
            <a:duotone>
              <a:srgbClr val="242353"/>
              <a:srgbClr val="FFF1C1"/>
            </a:duotone>
          </a:blip>
          <a:stretch>
            <a:fillRect/>
          </a:stretch>
        </p:blipFill>
        <p:spPr bwMode="auto">
          <a:xfrm>
            <a:off x="1563812" y="1368511"/>
            <a:ext cx="6289848" cy="190418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84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1"/>
                            </p:stCondLst>
                            <p:childTnLst>
                              <p:par>
                                <p:cTn id="11" presetID="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1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84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2"/>
                            </p:stCondLst>
                            <p:childTnLst>
                              <p:par>
                                <p:cTn id="17" presetID="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2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84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3"/>
                            </p:stCondLst>
                            <p:childTnLst>
                              <p:par>
                                <p:cTn id="23" presetID="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3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84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4"/>
                            </p:stCondLst>
                            <p:childTnLst>
                              <p:par>
                                <p:cTn id="29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4"/>
                            </p:stCondLst>
                            <p:childTnLst>
                              <p:par>
                                <p:cTn id="32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22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4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184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22"/>
                  </p:tgtEl>
                </p:cond>
              </p:nextCondLst>
            </p:seq>
            <p:video>
              <p:cMediaNode>
                <p:cTn id="4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23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4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1843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23"/>
                  </p:tgtEl>
                </p:cond>
              </p:nextCondLst>
            </p:seq>
            <p:video>
              <p:cMediaNode>
                <p:cTn id="4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24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4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184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24"/>
                  </p:tgtEl>
                </p:cond>
              </p:nextCondLst>
            </p:seq>
            <p:video>
              <p:cMediaNode>
                <p:cTn id="5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25"/>
                </p:tgtEl>
              </p:cMediaNode>
            </p:vide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4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184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2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1043659" y="1893094"/>
            <a:ext cx="7185941" cy="176450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MCCA</a:t>
            </a:r>
          </a:p>
          <a:p>
            <a:pPr algn="r">
              <a:defRPr/>
            </a:pPr>
            <a:r>
              <a:rPr lang="en-US" sz="3400" b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“You’ve Got This” Marketing Campaign</a:t>
            </a:r>
            <a:endParaRPr lang="en-US" sz="3400" b="1" dirty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391" name="Rectangle 7"/>
          <p:cNvSpPr>
            <a:spLocks/>
          </p:cNvSpPr>
          <p:nvPr/>
        </p:nvSpPr>
        <p:spPr bwMode="auto">
          <a:xfrm>
            <a:off x="446485" y="4000501"/>
            <a:ext cx="7643813" cy="714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/>
            <a:r>
              <a:rPr lang="en-US" sz="2100" dirty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Pamela Cox-Otto, Ph.D. - Interact Communications</a:t>
            </a:r>
          </a:p>
        </p:txBody>
      </p:sp>
      <p:sp>
        <p:nvSpPr>
          <p:cNvPr id="16392" name="Rectangle 8"/>
          <p:cNvSpPr>
            <a:spLocks/>
          </p:cNvSpPr>
          <p:nvPr/>
        </p:nvSpPr>
        <p:spPr bwMode="auto">
          <a:xfrm>
            <a:off x="1066800" y="4800600"/>
            <a:ext cx="7045523" cy="58935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2000" b="1" smtClean="0">
                <a:solidFill>
                  <a:srgbClr val="242352">
                    <a:alpha val="60001"/>
                  </a:srgbClr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July </a:t>
            </a:r>
            <a:r>
              <a:rPr lang="en-US" sz="2000" b="1" smtClean="0">
                <a:solidFill>
                  <a:srgbClr val="242352">
                    <a:alpha val="60001"/>
                  </a:srgbClr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31, </a:t>
            </a:r>
            <a:r>
              <a:rPr lang="en-US" sz="2000" b="1" dirty="0" smtClean="0">
                <a:solidFill>
                  <a:srgbClr val="242352">
                    <a:alpha val="60001"/>
                  </a:srgbClr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2014</a:t>
            </a:r>
            <a:endParaRPr lang="en-US" sz="2000" b="1" dirty="0">
              <a:solidFill>
                <a:srgbClr val="242352">
                  <a:alpha val="60001"/>
                </a:srgbClr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7556" y="1839516"/>
            <a:ext cx="8733234" cy="428625"/>
            <a:chOff x="0" y="0"/>
            <a:chExt cx="7824" cy="384"/>
          </a:xfrm>
        </p:grpSpPr>
        <p:sp>
          <p:nvSpPr>
            <p:cNvPr id="175115" name="Line 9"/>
            <p:cNvSpPr>
              <a:spLocks noChangeShapeType="1"/>
            </p:cNvSpPr>
            <p:nvPr/>
          </p:nvSpPr>
          <p:spPr bwMode="auto">
            <a:xfrm>
              <a:off x="216" y="8"/>
              <a:ext cx="7608" cy="0"/>
            </a:xfrm>
            <a:prstGeom prst="line">
              <a:avLst/>
            </a:prstGeom>
            <a:noFill/>
            <a:ln w="25400">
              <a:solidFill>
                <a:srgbClr val="242452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6" name="Rectangle 10"/>
            <p:cNvSpPr>
              <a:spLocks/>
            </p:cNvSpPr>
            <p:nvPr/>
          </p:nvSpPr>
          <p:spPr bwMode="auto">
            <a:xfrm>
              <a:off x="0" y="0"/>
              <a:ext cx="168" cy="168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7" name="Rectangle 11"/>
            <p:cNvSpPr>
              <a:spLocks/>
            </p:cNvSpPr>
            <p:nvPr/>
          </p:nvSpPr>
          <p:spPr bwMode="auto">
            <a:xfrm>
              <a:off x="216" y="0"/>
              <a:ext cx="168" cy="168"/>
            </a:xfrm>
            <a:prstGeom prst="rect">
              <a:avLst/>
            </a:prstGeom>
            <a:solidFill>
              <a:srgbClr val="7E181A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8" name="Rectangle 12"/>
            <p:cNvSpPr>
              <a:spLocks/>
            </p:cNvSpPr>
            <p:nvPr/>
          </p:nvSpPr>
          <p:spPr bwMode="auto">
            <a:xfrm>
              <a:off x="0" y="216"/>
              <a:ext cx="168" cy="168"/>
            </a:xfrm>
            <a:prstGeom prst="rect">
              <a:avLst/>
            </a:prstGeom>
            <a:solidFill>
              <a:srgbClr val="C2832E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9" name="Rectangle 13"/>
            <p:cNvSpPr>
              <a:spLocks/>
            </p:cNvSpPr>
            <p:nvPr/>
          </p:nvSpPr>
          <p:spPr bwMode="auto">
            <a:xfrm>
              <a:off x="216" y="216"/>
              <a:ext cx="168" cy="168"/>
            </a:xfrm>
            <a:prstGeom prst="rect">
              <a:avLst/>
            </a:prstGeom>
            <a:solidFill>
              <a:srgbClr val="5E3916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990600" y="381000"/>
            <a:ext cx="7555782" cy="136624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Fall Marketing</a:t>
            </a:r>
          </a:p>
          <a:p>
            <a:pPr algn="r">
              <a:defRPr/>
            </a:pPr>
            <a:r>
              <a:rPr lang="en-US" sz="3400" b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The Plan</a:t>
            </a:r>
            <a:endParaRPr lang="en-US" sz="3400" b="1" i="1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7556" y="1839516"/>
            <a:ext cx="8733234" cy="428625"/>
            <a:chOff x="0" y="0"/>
            <a:chExt cx="7824" cy="384"/>
          </a:xfrm>
        </p:grpSpPr>
        <p:sp>
          <p:nvSpPr>
            <p:cNvPr id="175115" name="Line 9"/>
            <p:cNvSpPr>
              <a:spLocks noChangeShapeType="1"/>
            </p:cNvSpPr>
            <p:nvPr/>
          </p:nvSpPr>
          <p:spPr bwMode="auto">
            <a:xfrm>
              <a:off x="216" y="8"/>
              <a:ext cx="7608" cy="0"/>
            </a:xfrm>
            <a:prstGeom prst="line">
              <a:avLst/>
            </a:prstGeom>
            <a:noFill/>
            <a:ln w="25400">
              <a:solidFill>
                <a:srgbClr val="242452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6" name="Rectangle 10"/>
            <p:cNvSpPr>
              <a:spLocks/>
            </p:cNvSpPr>
            <p:nvPr/>
          </p:nvSpPr>
          <p:spPr bwMode="auto">
            <a:xfrm>
              <a:off x="0" y="0"/>
              <a:ext cx="168" cy="168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7" name="Rectangle 11"/>
            <p:cNvSpPr>
              <a:spLocks/>
            </p:cNvSpPr>
            <p:nvPr/>
          </p:nvSpPr>
          <p:spPr bwMode="auto">
            <a:xfrm>
              <a:off x="216" y="0"/>
              <a:ext cx="168" cy="168"/>
            </a:xfrm>
            <a:prstGeom prst="rect">
              <a:avLst/>
            </a:prstGeom>
            <a:solidFill>
              <a:srgbClr val="7E181A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8" name="Rectangle 12"/>
            <p:cNvSpPr>
              <a:spLocks/>
            </p:cNvSpPr>
            <p:nvPr/>
          </p:nvSpPr>
          <p:spPr bwMode="auto">
            <a:xfrm>
              <a:off x="0" y="216"/>
              <a:ext cx="168" cy="168"/>
            </a:xfrm>
            <a:prstGeom prst="rect">
              <a:avLst/>
            </a:prstGeom>
            <a:solidFill>
              <a:srgbClr val="C2832E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9" name="Rectangle 13"/>
            <p:cNvSpPr>
              <a:spLocks/>
            </p:cNvSpPr>
            <p:nvPr/>
          </p:nvSpPr>
          <p:spPr bwMode="auto">
            <a:xfrm>
              <a:off x="216" y="216"/>
              <a:ext cx="168" cy="168"/>
            </a:xfrm>
            <a:prstGeom prst="rect">
              <a:avLst/>
            </a:prstGeom>
            <a:solidFill>
              <a:srgbClr val="5E3916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" name="Rectangle 15"/>
          <p:cNvSpPr>
            <a:spLocks/>
          </p:cNvSpPr>
          <p:nvPr/>
        </p:nvSpPr>
        <p:spPr bwMode="auto">
          <a:xfrm>
            <a:off x="1524000" y="2286000"/>
            <a:ext cx="6629400" cy="3352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t">
            <a:prstTxWarp prst="textNoShape">
              <a:avLst/>
            </a:prstTxWarp>
          </a:bodyPr>
          <a:lstStyle/>
          <a:p>
            <a:pPr marL="342900" indent="-342900" algn="l">
              <a:buFont typeface="Arial"/>
              <a:buChar char="•"/>
              <a:defRPr/>
            </a:pPr>
            <a:r>
              <a:rPr lang="en-US" sz="18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Spring 2014 - Interact developed a marketing plan, media plan, materials list, content and design </a:t>
            </a:r>
          </a:p>
          <a:p>
            <a:pPr algn="l">
              <a:defRPr/>
            </a:pPr>
            <a:endParaRPr lang="en-US" sz="1800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en-US" sz="18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In May 2014, Interact worked with individual colleges to buy and place media with statewide outlets</a:t>
            </a:r>
          </a:p>
          <a:p>
            <a:pPr marL="342900" indent="-342900" algn="l">
              <a:buFont typeface="Arial"/>
              <a:buChar char="•"/>
              <a:defRPr/>
            </a:pPr>
            <a:endParaRPr lang="en-US" sz="1800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en-US" sz="18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Design, develop &amp; migrate a “You’ve Got This” website</a:t>
            </a:r>
          </a:p>
          <a:p>
            <a:pPr marL="342900" indent="-342900" algn="l">
              <a:buFont typeface="Arial"/>
              <a:buChar char="•"/>
              <a:defRPr/>
            </a:pPr>
            <a:endParaRPr lang="en-US" sz="1800" dirty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en-US" sz="18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Interact began providing monthly analytic reports to the MCCA based on web hits, reach and impression</a:t>
            </a:r>
          </a:p>
          <a:p>
            <a:pPr algn="l">
              <a:defRPr/>
            </a:pPr>
            <a:endParaRPr lang="en-US" sz="1800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4580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990600" y="381000"/>
            <a:ext cx="7555782" cy="136624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Fall Marketing</a:t>
            </a:r>
          </a:p>
          <a:p>
            <a:pPr algn="r">
              <a:defRPr/>
            </a:pPr>
            <a:r>
              <a:rPr lang="en-US" sz="3400" b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The </a:t>
            </a:r>
            <a:r>
              <a:rPr lang="en-US" sz="3400" b="1" i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Changed</a:t>
            </a:r>
            <a:r>
              <a:rPr lang="en-US" sz="3400" b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Plan</a:t>
            </a:r>
            <a:endParaRPr lang="en-US" sz="3400" b="1" i="1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7556" y="1839516"/>
            <a:ext cx="8733234" cy="428625"/>
            <a:chOff x="0" y="0"/>
            <a:chExt cx="7824" cy="384"/>
          </a:xfrm>
        </p:grpSpPr>
        <p:sp>
          <p:nvSpPr>
            <p:cNvPr id="175115" name="Line 9"/>
            <p:cNvSpPr>
              <a:spLocks noChangeShapeType="1"/>
            </p:cNvSpPr>
            <p:nvPr/>
          </p:nvSpPr>
          <p:spPr bwMode="auto">
            <a:xfrm>
              <a:off x="216" y="8"/>
              <a:ext cx="7608" cy="0"/>
            </a:xfrm>
            <a:prstGeom prst="line">
              <a:avLst/>
            </a:prstGeom>
            <a:noFill/>
            <a:ln w="25400">
              <a:solidFill>
                <a:srgbClr val="242452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6" name="Rectangle 10"/>
            <p:cNvSpPr>
              <a:spLocks/>
            </p:cNvSpPr>
            <p:nvPr/>
          </p:nvSpPr>
          <p:spPr bwMode="auto">
            <a:xfrm>
              <a:off x="0" y="0"/>
              <a:ext cx="168" cy="168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7" name="Rectangle 11"/>
            <p:cNvSpPr>
              <a:spLocks/>
            </p:cNvSpPr>
            <p:nvPr/>
          </p:nvSpPr>
          <p:spPr bwMode="auto">
            <a:xfrm>
              <a:off x="216" y="0"/>
              <a:ext cx="168" cy="168"/>
            </a:xfrm>
            <a:prstGeom prst="rect">
              <a:avLst/>
            </a:prstGeom>
            <a:solidFill>
              <a:srgbClr val="7E181A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8" name="Rectangle 12"/>
            <p:cNvSpPr>
              <a:spLocks/>
            </p:cNvSpPr>
            <p:nvPr/>
          </p:nvSpPr>
          <p:spPr bwMode="auto">
            <a:xfrm>
              <a:off x="0" y="216"/>
              <a:ext cx="168" cy="168"/>
            </a:xfrm>
            <a:prstGeom prst="rect">
              <a:avLst/>
            </a:prstGeom>
            <a:solidFill>
              <a:srgbClr val="C2832E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9" name="Rectangle 13"/>
            <p:cNvSpPr>
              <a:spLocks/>
            </p:cNvSpPr>
            <p:nvPr/>
          </p:nvSpPr>
          <p:spPr bwMode="auto">
            <a:xfrm>
              <a:off x="216" y="216"/>
              <a:ext cx="168" cy="168"/>
            </a:xfrm>
            <a:prstGeom prst="rect">
              <a:avLst/>
            </a:prstGeom>
            <a:solidFill>
              <a:srgbClr val="5E3916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" name="Rectangle 15"/>
          <p:cNvSpPr>
            <a:spLocks/>
          </p:cNvSpPr>
          <p:nvPr/>
        </p:nvSpPr>
        <p:spPr bwMode="auto">
          <a:xfrm>
            <a:off x="1524000" y="2286000"/>
            <a:ext cx="6629400" cy="3352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t">
            <a:prstTxWarp prst="textNoShape">
              <a:avLst/>
            </a:prstTxWarp>
          </a:bodyPr>
          <a:lstStyle/>
          <a:p>
            <a:pPr marL="342900" indent="-342900" algn="l">
              <a:buFont typeface="Arial"/>
              <a:buChar char="•"/>
              <a:defRPr/>
            </a:pPr>
            <a:r>
              <a:rPr lang="en-US" sz="18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Rather than a state focus the campaign was developed around a college focus</a:t>
            </a:r>
          </a:p>
          <a:p>
            <a:pPr algn="l">
              <a:defRPr/>
            </a:pPr>
            <a:endParaRPr lang="en-US" sz="1800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en-US" sz="18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Interact developed media buys in concert with marketing managers from each participating college</a:t>
            </a:r>
          </a:p>
          <a:p>
            <a:pPr marL="342900" indent="-342900" algn="l">
              <a:buFont typeface="Arial"/>
              <a:buChar char="•"/>
              <a:defRPr/>
            </a:pPr>
            <a:endParaRPr lang="en-US" sz="1800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en-US" sz="18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Interact’s Media Buyer modified the media mix in to best match each college’s media market</a:t>
            </a:r>
          </a:p>
          <a:p>
            <a:pPr marL="342900" indent="-342900" algn="l">
              <a:buFont typeface="Arial"/>
              <a:buChar char="•"/>
              <a:defRPr/>
            </a:pPr>
            <a:endParaRPr lang="en-US" sz="1800" dirty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342900" indent="-342900" algn="l">
              <a:buFont typeface="Arial"/>
              <a:buChar char="•"/>
              <a:defRPr/>
            </a:pPr>
            <a:r>
              <a:rPr lang="en-US" sz="18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Media was purchased to mirror college contributions</a:t>
            </a:r>
          </a:p>
          <a:p>
            <a:pPr marL="342900" indent="-342900" algn="l">
              <a:buFont typeface="Arial"/>
              <a:buChar char="•"/>
              <a:defRPr/>
            </a:pPr>
            <a:endParaRPr lang="en-US" sz="1800" dirty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342900" indent="-342900" algn="l">
              <a:buFont typeface="Arial"/>
              <a:buChar char="•"/>
              <a:defRPr/>
            </a:pPr>
            <a:endParaRPr lang="en-US" sz="1800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marL="342900" indent="-342900" algn="l">
              <a:buFont typeface="Arial"/>
              <a:buChar char="•"/>
              <a:defRPr/>
            </a:pPr>
            <a:endParaRPr lang="en-US" sz="1800" dirty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defRPr/>
            </a:pPr>
            <a:endParaRPr lang="en-US" sz="1800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defRPr/>
            </a:pPr>
            <a:endParaRPr lang="en-US" sz="1800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9385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838200" y="228600"/>
            <a:ext cx="7555782" cy="136624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“You’ve Got This”</a:t>
            </a:r>
          </a:p>
          <a:p>
            <a:pPr algn="r">
              <a:defRPr/>
            </a:pPr>
            <a:endParaRPr lang="en-US" sz="3400" b="1" i="1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7556" y="1839516"/>
            <a:ext cx="8733234" cy="428625"/>
            <a:chOff x="0" y="0"/>
            <a:chExt cx="7824" cy="384"/>
          </a:xfrm>
        </p:grpSpPr>
        <p:sp>
          <p:nvSpPr>
            <p:cNvPr id="175115" name="Line 9"/>
            <p:cNvSpPr>
              <a:spLocks noChangeShapeType="1"/>
            </p:cNvSpPr>
            <p:nvPr/>
          </p:nvSpPr>
          <p:spPr bwMode="auto">
            <a:xfrm>
              <a:off x="216" y="8"/>
              <a:ext cx="7608" cy="0"/>
            </a:xfrm>
            <a:prstGeom prst="line">
              <a:avLst/>
            </a:prstGeom>
            <a:noFill/>
            <a:ln w="25400">
              <a:solidFill>
                <a:srgbClr val="242452">
                  <a:alpha val="50195"/>
                </a:srgbClr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6" name="Rectangle 10"/>
            <p:cNvSpPr>
              <a:spLocks/>
            </p:cNvSpPr>
            <p:nvPr/>
          </p:nvSpPr>
          <p:spPr bwMode="auto">
            <a:xfrm>
              <a:off x="0" y="0"/>
              <a:ext cx="168" cy="168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7" name="Rectangle 11"/>
            <p:cNvSpPr>
              <a:spLocks/>
            </p:cNvSpPr>
            <p:nvPr/>
          </p:nvSpPr>
          <p:spPr bwMode="auto">
            <a:xfrm>
              <a:off x="216" y="0"/>
              <a:ext cx="168" cy="168"/>
            </a:xfrm>
            <a:prstGeom prst="rect">
              <a:avLst/>
            </a:prstGeom>
            <a:solidFill>
              <a:srgbClr val="7E181A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8" name="Rectangle 12"/>
            <p:cNvSpPr>
              <a:spLocks/>
            </p:cNvSpPr>
            <p:nvPr/>
          </p:nvSpPr>
          <p:spPr bwMode="auto">
            <a:xfrm>
              <a:off x="0" y="216"/>
              <a:ext cx="168" cy="168"/>
            </a:xfrm>
            <a:prstGeom prst="rect">
              <a:avLst/>
            </a:prstGeom>
            <a:solidFill>
              <a:srgbClr val="C2832E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119" name="Rectangle 13"/>
            <p:cNvSpPr>
              <a:spLocks/>
            </p:cNvSpPr>
            <p:nvPr/>
          </p:nvSpPr>
          <p:spPr bwMode="auto">
            <a:xfrm>
              <a:off x="216" y="216"/>
              <a:ext cx="168" cy="168"/>
            </a:xfrm>
            <a:prstGeom prst="rect">
              <a:avLst/>
            </a:prstGeom>
            <a:solidFill>
              <a:srgbClr val="5E3916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" name="Rectangle 15"/>
          <p:cNvSpPr>
            <a:spLocks/>
          </p:cNvSpPr>
          <p:nvPr/>
        </p:nvSpPr>
        <p:spPr bwMode="auto">
          <a:xfrm>
            <a:off x="1828800" y="2057400"/>
            <a:ext cx="6629400" cy="404812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l">
              <a:defRPr/>
            </a:pPr>
            <a:endParaRPr lang="en-US" sz="2200" dirty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3" name="Picture 2" descr="MCCA-ads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294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5022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1371600" y="457200"/>
            <a:ext cx="7555782" cy="762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2400" b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Fall 2014 Marketing Campaign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81534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 algn="l" eaLnBrk="1" hangingPunct="1"/>
            <a:r>
              <a:rPr lang="en-US" sz="2200" dirty="0" smtClean="0">
                <a:latin typeface="Verdana"/>
                <a:ea typeface="ヒラギノ角ゴ ProN W3" charset="0"/>
                <a:cs typeface="Verdana"/>
              </a:rPr>
              <a:t>Developed a plan consisting of 50+ individual and customized marketing </a:t>
            </a:r>
            <a:r>
              <a:rPr lang="en-US" sz="2200" dirty="0">
                <a:latin typeface="Verdana"/>
                <a:ea typeface="ヒラギノ角ゴ ProN W3" charset="0"/>
                <a:cs typeface="Verdana"/>
              </a:rPr>
              <a:t>m</a:t>
            </a:r>
            <a:r>
              <a:rPr lang="en-US" sz="2200" dirty="0" smtClean="0">
                <a:latin typeface="Verdana"/>
                <a:ea typeface="ヒラギノ角ゴ ProN W3" charset="0"/>
                <a:cs typeface="Verdana"/>
              </a:rPr>
              <a:t>aterials to run with statewide media outlets.</a:t>
            </a:r>
            <a:endParaRPr lang="en-US" sz="2200" dirty="0">
              <a:latin typeface="Verdana"/>
              <a:ea typeface="ヒラギノ角ゴ ProN W3" charset="0"/>
              <a:cs typeface="Verdana"/>
            </a:endParaRPr>
          </a:p>
          <a:p>
            <a:pPr marL="457200" indent="-457200" algn="l" eaLnBrk="1" hangingPunct="1">
              <a:spcBef>
                <a:spcPts val="900"/>
              </a:spcBef>
              <a:buClr>
                <a:srgbClr val="606060"/>
              </a:buClr>
              <a:buFont typeface="+mj-lt"/>
              <a:buAutoNum type="arabicPeriod"/>
            </a:pPr>
            <a:r>
              <a:rPr lang="en-US" sz="2200" dirty="0" smtClean="0">
                <a:latin typeface="Verdana"/>
                <a:ea typeface="ヒラギノ角ゴ ProN W3" charset="0"/>
                <a:cs typeface="Verdana"/>
              </a:rPr>
              <a:t>Designed and uploaded: April 2014</a:t>
            </a:r>
          </a:p>
          <a:p>
            <a:pPr marL="457200" indent="-457200" algn="l" eaLnBrk="1" hangingPunct="1">
              <a:spcBef>
                <a:spcPts val="900"/>
              </a:spcBef>
              <a:buClr>
                <a:srgbClr val="606060"/>
              </a:buClr>
              <a:buFont typeface="+mj-lt"/>
              <a:buAutoNum type="arabicPeriod"/>
            </a:pPr>
            <a:r>
              <a:rPr lang="en-US" sz="2000" dirty="0">
                <a:latin typeface="Verdana"/>
                <a:ea typeface="ヒラギノ角ゴ ProN W3" charset="0"/>
                <a:cs typeface="Verdana"/>
                <a:hlinkClick r:id="rId8"/>
              </a:rPr>
              <a:t>http://clients.interactcom.com/mcca/brand</a:t>
            </a:r>
            <a:r>
              <a:rPr lang="en-US" sz="2000" dirty="0" smtClean="0">
                <a:latin typeface="Verdana"/>
                <a:ea typeface="ヒラギノ角ゴ ProN W3" charset="0"/>
                <a:cs typeface="Verdana"/>
                <a:hlinkClick r:id="rId8"/>
              </a:rPr>
              <a:t>/</a:t>
            </a:r>
            <a:endParaRPr lang="en-US" sz="2000" dirty="0" smtClean="0">
              <a:latin typeface="Verdana"/>
              <a:ea typeface="ヒラギノ角ゴ ProN W3" charset="0"/>
              <a:cs typeface="Verdana"/>
            </a:endParaRPr>
          </a:p>
          <a:p>
            <a:pPr marL="457200" indent="-457200" algn="l" eaLnBrk="1" hangingPunct="1">
              <a:spcBef>
                <a:spcPts val="900"/>
              </a:spcBef>
              <a:buClr>
                <a:srgbClr val="606060"/>
              </a:buClr>
              <a:buFont typeface="+mj-lt"/>
              <a:buAutoNum type="arabicPeriod"/>
            </a:pPr>
            <a:r>
              <a:rPr lang="en-US" altLang="ja-JP" sz="2200" dirty="0" smtClean="0">
                <a:latin typeface="Verdana"/>
                <a:ea typeface="ヒラギノ角ゴ ProN W3" charset="0"/>
                <a:cs typeface="Verdana"/>
              </a:rPr>
              <a:t>Placed with media outlets: May-August, 2014</a:t>
            </a:r>
            <a:endParaRPr lang="en-US" altLang="ja-JP" sz="2200" dirty="0">
              <a:latin typeface="Verdana"/>
              <a:ea typeface="ヒラギノ角ゴ ProN W3" charset="0"/>
              <a:cs typeface="Verdana"/>
            </a:endParaRPr>
          </a:p>
          <a:p>
            <a:pPr marL="457200" indent="-457200" algn="l" eaLnBrk="1" hangingPunct="1">
              <a:spcBef>
                <a:spcPts val="900"/>
              </a:spcBef>
              <a:buClr>
                <a:srgbClr val="606060"/>
              </a:buClr>
              <a:buFont typeface="+mj-lt"/>
              <a:buAutoNum type="arabicPeriod"/>
            </a:pPr>
            <a:r>
              <a:rPr lang="en-US" sz="2200" dirty="0" smtClean="0">
                <a:latin typeface="Verdana"/>
                <a:ea typeface="ヒラギノ角ゴ ProN W3" charset="0"/>
                <a:cs typeface="Verdana"/>
              </a:rPr>
              <a:t>Included varied media: billboards, emails, postcards, digital ads, banners, newspaper ads, radio spots, TV spots</a:t>
            </a:r>
          </a:p>
          <a:p>
            <a:pPr algn="l">
              <a:spcBef>
                <a:spcPts val="900"/>
              </a:spcBef>
              <a:buClr>
                <a:srgbClr val="606060"/>
              </a:buClr>
            </a:pPr>
            <a:r>
              <a:rPr lang="en-US" sz="2200" dirty="0">
                <a:latin typeface="Verdana"/>
                <a:ea typeface="ヒラギノ角ゴ ProN W3" charset="0"/>
                <a:cs typeface="Verdana"/>
              </a:rPr>
              <a:t>B</a:t>
            </a:r>
            <a:r>
              <a:rPr lang="en-US" sz="2200" dirty="0" smtClean="0">
                <a:latin typeface="Verdana"/>
                <a:ea typeface="ヒラギノ角ゴ ProN W3" charset="0"/>
                <a:cs typeface="Verdana"/>
              </a:rPr>
              <a:t>randed with “You’ve Got This” to not only impact enrollment, but to create stickiness with the new brand.</a:t>
            </a:r>
            <a:endParaRPr lang="en-US" sz="2200" dirty="0">
              <a:latin typeface="Verdana"/>
              <a:ea typeface="ヒラギノ角ゴ ProN W3" charset="0"/>
              <a:cs typeface="Verdana"/>
            </a:endParaRPr>
          </a:p>
          <a:p>
            <a:pPr algn="l" eaLnBrk="1" hangingPunct="1">
              <a:spcBef>
                <a:spcPts val="900"/>
              </a:spcBef>
              <a:buClr>
                <a:srgbClr val="606060"/>
              </a:buClr>
            </a:pPr>
            <a:endParaRPr lang="en-US" sz="2200" dirty="0">
              <a:latin typeface="Verdana"/>
              <a:ea typeface="ヒラギノ角ゴ ProN W3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359540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1447800" y="457200"/>
            <a:ext cx="7555782" cy="762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2400" b="1" dirty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Fall 2014 Marketing Campaign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524000"/>
            <a:ext cx="8077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l" eaLnBrk="1" hangingPunct="1"/>
            <a:r>
              <a:rPr lang="en-US" sz="2400" b="1" dirty="0" smtClean="0">
                <a:latin typeface="Verdana"/>
                <a:ea typeface="ヒラギノ角ゴ ProN W3" charset="0"/>
                <a:cs typeface="Verdana"/>
              </a:rPr>
              <a:t>TV Ads:</a:t>
            </a:r>
          </a:p>
          <a:p>
            <a:pPr marL="444500" indent="-444500" algn="l" eaLnBrk="1" hangingPunct="1"/>
            <a:endParaRPr lang="en-US" sz="1400" dirty="0" smtClean="0">
              <a:latin typeface="Verdana"/>
              <a:ea typeface="ヒラギノ角ゴ ProN W3" charset="0"/>
              <a:cs typeface="Verdana"/>
            </a:endParaRPr>
          </a:p>
          <a:p>
            <a:pPr marL="457200" indent="-457200" algn="l" eaLnBrk="1" hangingPunct="1">
              <a:buAutoNum type="arabicPeriod"/>
            </a:pPr>
            <a:r>
              <a:rPr lang="en-US" sz="1800" dirty="0" smtClean="0">
                <a:latin typeface="Verdana"/>
                <a:ea typeface="ヒラギノ角ゴ ProN W3" charset="0"/>
                <a:cs typeface="Verdana"/>
                <a:hlinkClick r:id="rId8"/>
              </a:rPr>
              <a:t>http:</a:t>
            </a:r>
            <a:r>
              <a:rPr lang="en-US" sz="1800" dirty="0">
                <a:latin typeface="Verdana"/>
                <a:ea typeface="ヒラギノ角ゴ ProN W3" charset="0"/>
                <a:cs typeface="Verdana"/>
                <a:hlinkClick r:id="rId8"/>
              </a:rPr>
              <a:t>//www.youtube.com/watch?v=_UKgh_lBrJ8&amp;rel=0</a:t>
            </a:r>
            <a:r>
              <a:rPr lang="en-US" sz="1800" dirty="0" smtClean="0">
                <a:latin typeface="Verdana"/>
                <a:ea typeface="ヒラギノ角ゴ ProN W3" charset="0"/>
                <a:cs typeface="Verdana"/>
                <a:hlinkClick r:id="rId8"/>
              </a:rPr>
              <a:t/>
            </a:r>
            <a:br>
              <a:rPr lang="en-US" sz="1800" dirty="0" smtClean="0">
                <a:latin typeface="Verdana"/>
                <a:ea typeface="ヒラギノ角ゴ ProN W3" charset="0"/>
                <a:cs typeface="Verdana"/>
                <a:hlinkClick r:id="rId8"/>
              </a:rPr>
            </a:br>
            <a:endParaRPr lang="en-US" sz="1800" dirty="0" smtClean="0">
              <a:latin typeface="Verdana"/>
              <a:ea typeface="ヒラギノ角ゴ ProN W3" charset="0"/>
              <a:cs typeface="Verdana"/>
            </a:endParaRPr>
          </a:p>
          <a:p>
            <a:pPr marL="444500" indent="-444500" algn="l" eaLnBrk="1" hangingPunct="1">
              <a:buAutoNum type="arabicPeriod" startAt="2"/>
            </a:pPr>
            <a:r>
              <a:rPr lang="en-US" sz="1800" dirty="0" smtClean="0">
                <a:latin typeface="Verdana"/>
                <a:ea typeface="ヒラギノ角ゴ ProN W3" charset="0"/>
                <a:cs typeface="Verdana"/>
                <a:hlinkClick r:id="rId9"/>
              </a:rPr>
              <a:t>http:</a:t>
            </a:r>
            <a:r>
              <a:rPr lang="en-US" sz="1800" dirty="0">
                <a:latin typeface="Verdana"/>
                <a:ea typeface="ヒラギノ角ゴ ProN W3" charset="0"/>
                <a:cs typeface="Verdana"/>
                <a:hlinkClick r:id="rId9"/>
              </a:rPr>
              <a:t>//www.youtube.com/watch?v=02pHf-rVDmo&amp;rel=0</a:t>
            </a:r>
            <a:endParaRPr lang="en-US" sz="1800" dirty="0">
              <a:latin typeface="Verdana"/>
              <a:ea typeface="ヒラギノ角ゴ ProN W3" charset="0"/>
              <a:cs typeface="Verdana"/>
            </a:endParaRPr>
          </a:p>
          <a:p>
            <a:pPr algn="l" eaLnBrk="1" hangingPunct="1"/>
            <a:endParaRPr lang="en-US" sz="2000" dirty="0">
              <a:latin typeface="Verdana"/>
              <a:ea typeface="ヒラギノ角ゴ ProN W3" charset="0"/>
              <a:cs typeface="Verdana"/>
            </a:endParaRPr>
          </a:p>
          <a:p>
            <a:pPr algn="l"/>
            <a:r>
              <a:rPr lang="en-US" sz="2000" b="1" dirty="0" smtClean="0">
                <a:latin typeface="Verdana"/>
                <a:ea typeface="ヒラギノ角ゴ ProN W3" charset="0"/>
                <a:cs typeface="Verdana"/>
              </a:rPr>
              <a:t> Radio Ads:</a:t>
            </a:r>
          </a:p>
          <a:p>
            <a:pPr algn="l" eaLnBrk="1" hangingPunct="1"/>
            <a:endParaRPr lang="en-US" sz="1800" dirty="0" smtClean="0">
              <a:latin typeface="Verdana"/>
              <a:ea typeface="ヒラギノ角ゴ ProN W3" charset="0"/>
              <a:cs typeface="Verdana"/>
            </a:endParaRPr>
          </a:p>
          <a:p>
            <a:pPr marL="342900" indent="-342900" algn="l" eaLnBrk="1" hangingPunct="1">
              <a:buAutoNum type="arabicPeriod"/>
            </a:pPr>
            <a:r>
              <a:rPr lang="en-US" sz="1800" dirty="0" smtClean="0">
                <a:latin typeface="Verdana"/>
                <a:ea typeface="ヒラギノ角ゴ ProN W3" charset="0"/>
                <a:cs typeface="Verdana"/>
                <a:hlinkClick r:id="rId10"/>
              </a:rPr>
              <a:t>http://clients.interactcom.com/mcca/brand/audio/MCCA/Radio1</a:t>
            </a:r>
            <a:endParaRPr lang="en-US" sz="1800" dirty="0" smtClean="0">
              <a:latin typeface="Verdana"/>
              <a:ea typeface="ヒラギノ角ゴ ProN W3" charset="0"/>
              <a:cs typeface="Verdana"/>
            </a:endParaRPr>
          </a:p>
          <a:p>
            <a:pPr marL="342900" indent="-342900" algn="l" eaLnBrk="1" hangingPunct="1">
              <a:buAutoNum type="arabicPeriod"/>
            </a:pPr>
            <a:endParaRPr lang="en-US" sz="1800" dirty="0">
              <a:latin typeface="Verdana"/>
              <a:ea typeface="ヒラギノ角ゴ ProN W3" charset="0"/>
              <a:cs typeface="Verdana"/>
              <a:hlinkClick r:id="rId11"/>
            </a:endParaRPr>
          </a:p>
          <a:p>
            <a:pPr marL="342900" indent="-342900" algn="l" eaLnBrk="1" hangingPunct="1">
              <a:buAutoNum type="arabicPeriod"/>
            </a:pPr>
            <a:r>
              <a:rPr lang="en-US" sz="1800" dirty="0" smtClean="0">
                <a:latin typeface="Verdana"/>
                <a:ea typeface="ヒラギノ角ゴ ProN W3" charset="0"/>
                <a:cs typeface="Verdana"/>
                <a:hlinkClick r:id="rId11"/>
              </a:rPr>
              <a:t>http://clients.interactcom.com/mcca/brand/audio/MCCA/Radio2</a:t>
            </a:r>
            <a:endParaRPr lang="en-US" sz="1800" dirty="0" smtClean="0">
              <a:latin typeface="Verdana"/>
              <a:ea typeface="ヒラギノ角ゴ ProN W3" charset="0"/>
              <a:cs typeface="Verdana"/>
            </a:endParaRPr>
          </a:p>
          <a:p>
            <a:pPr marL="444500" indent="-444500" algn="l" eaLnBrk="1" hangingPunct="1"/>
            <a:endParaRPr lang="en-US" sz="2000" dirty="0">
              <a:latin typeface="Verdana"/>
              <a:ea typeface="ヒラギノ角ゴ ProN W3" charset="0"/>
              <a:cs typeface="Verdana"/>
            </a:endParaRPr>
          </a:p>
          <a:p>
            <a:pPr marL="444500" indent="-444500" algn="l" eaLnBrk="1" hangingPunct="1"/>
            <a:endParaRPr lang="en-US" sz="2000" dirty="0">
              <a:latin typeface="Verdana"/>
              <a:ea typeface="ヒラギノ角ゴ ProN W3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1248283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1447800" y="457200"/>
            <a:ext cx="7555782" cy="1066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2400" b="1" dirty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Fall 2014 Marketing </a:t>
            </a:r>
            <a:r>
              <a:rPr lang="en-US" sz="2400" b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Campaign</a:t>
            </a:r>
          </a:p>
          <a:p>
            <a:pPr algn="r">
              <a:defRPr/>
            </a:pPr>
            <a:endParaRPr lang="en-US" sz="2000" b="1" dirty="0" smtClean="0"/>
          </a:p>
          <a:p>
            <a:pPr algn="r">
              <a:defRPr/>
            </a:pPr>
            <a:r>
              <a:rPr lang="en-US" sz="2000" b="1" dirty="0" smtClean="0"/>
              <a:t>Cable</a:t>
            </a:r>
            <a:r>
              <a:rPr lang="en-US" sz="2000" b="1" dirty="0"/>
              <a:t>, Billboard, Radio, Newspaper, Digital </a:t>
            </a:r>
            <a:r>
              <a:rPr lang="en-US" sz="2000" b="1" dirty="0" smtClean="0"/>
              <a:t>Analytics</a:t>
            </a:r>
            <a:endParaRPr lang="en-US" sz="2000" b="1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r">
              <a:defRPr/>
            </a:pPr>
            <a:endParaRPr lang="en-US" sz="2400" b="1" dirty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659285"/>
            <a:ext cx="80772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l" eaLnBrk="1" hangingPunct="1"/>
            <a:r>
              <a:rPr lang="en-US" sz="2000" b="1" dirty="0" smtClean="0">
                <a:latin typeface="Verdana"/>
                <a:ea typeface="ヒラギノ角ゴ ProN W3" charset="0"/>
                <a:cs typeface="Verdana"/>
              </a:rPr>
              <a:t>May 16 – July 15, 2014:</a:t>
            </a:r>
          </a:p>
          <a:p>
            <a:pPr algn="l"/>
            <a:endParaRPr lang="en-US" sz="1800" dirty="0">
              <a:latin typeface="Verdana"/>
              <a:ea typeface="ヒラギノ角ゴ ProN W3" charset="0"/>
              <a:cs typeface="Verdana"/>
            </a:endParaRPr>
          </a:p>
          <a:p>
            <a:pPr algn="l"/>
            <a:endParaRPr lang="en-US" sz="1800" dirty="0">
              <a:latin typeface="Verdana"/>
              <a:ea typeface="ヒラギノ角ゴ ProN W3" charset="0"/>
              <a:cs typeface="Verdana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585 </a:t>
            </a:r>
            <a:r>
              <a:rPr lang="en-US" sz="1800" dirty="0">
                <a:latin typeface="Verdana"/>
                <a:cs typeface="Verdana"/>
              </a:rPr>
              <a:t>million </a:t>
            </a:r>
            <a:r>
              <a:rPr lang="en-US" sz="1800" dirty="0" smtClean="0">
                <a:latin typeface="Verdana"/>
                <a:cs typeface="Verdana"/>
              </a:rPr>
              <a:t>impressions</a:t>
            </a:r>
          </a:p>
          <a:p>
            <a:pPr marL="285750" indent="-285750" algn="l">
              <a:buFont typeface="Arial"/>
              <a:buChar char="•"/>
            </a:pPr>
            <a:endParaRPr lang="en-US" sz="1800" dirty="0">
              <a:latin typeface="Verdana"/>
              <a:cs typeface="Verdana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91-97</a:t>
            </a:r>
            <a:r>
              <a:rPr lang="en-US" sz="1800" dirty="0">
                <a:latin typeface="Verdana"/>
                <a:cs typeface="Verdana"/>
              </a:rPr>
              <a:t>% average </a:t>
            </a:r>
            <a:r>
              <a:rPr lang="en-US" sz="1800" dirty="0" smtClean="0">
                <a:latin typeface="Verdana"/>
                <a:cs typeface="Verdana"/>
              </a:rPr>
              <a:t>reach (variances by market depending upon media selection </a:t>
            </a:r>
            <a:r>
              <a:rPr lang="en-US" sz="1800" u="sng" dirty="0" smtClean="0">
                <a:latin typeface="Verdana"/>
                <a:cs typeface="Verdana"/>
              </a:rPr>
              <a:t>by choice of individual colleges</a:t>
            </a:r>
            <a:r>
              <a:rPr lang="en-US" sz="1800" dirty="0" smtClean="0">
                <a:latin typeface="Verdana"/>
                <a:cs typeface="Verdana"/>
              </a:rPr>
              <a:t>)</a:t>
            </a:r>
          </a:p>
          <a:p>
            <a:pPr marL="285750" indent="-285750" algn="l">
              <a:buFont typeface="Arial"/>
              <a:buChar char="•"/>
            </a:pPr>
            <a:endParaRPr lang="en-US" sz="1800" dirty="0">
              <a:latin typeface="Verdana"/>
              <a:cs typeface="Verdana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>
                <a:latin typeface="Verdana"/>
                <a:cs typeface="Verdana"/>
              </a:rPr>
              <a:t>6-8 </a:t>
            </a:r>
            <a:r>
              <a:rPr lang="en-US" sz="1800" dirty="0">
                <a:latin typeface="Verdana"/>
                <a:cs typeface="Verdana"/>
              </a:rPr>
              <a:t>average </a:t>
            </a:r>
            <a:r>
              <a:rPr lang="en-US" sz="1800" dirty="0" smtClean="0">
                <a:latin typeface="Verdana"/>
                <a:cs typeface="Verdana"/>
              </a:rPr>
              <a:t>frequency (slight variances by market depending upon media selected)</a:t>
            </a:r>
          </a:p>
          <a:p>
            <a:pPr marL="285750" indent="-285750" algn="l">
              <a:buFont typeface="Arial"/>
              <a:buChar char="•"/>
            </a:pPr>
            <a:endParaRPr lang="en-US" sz="1800" dirty="0">
              <a:latin typeface="Verdana"/>
              <a:cs typeface="Verdana"/>
            </a:endParaRPr>
          </a:p>
          <a:p>
            <a:pPr marL="285750" indent="-285750" algn="l">
              <a:buFont typeface="Arial"/>
              <a:buChar char="•"/>
            </a:pPr>
            <a:r>
              <a:rPr lang="sv-SE" sz="1800" dirty="0" smtClean="0">
                <a:latin typeface="Verdana"/>
                <a:cs typeface="Verdana"/>
              </a:rPr>
              <a:t>11,762 total clicks (Facebook, Google AdWords and YouTube)</a:t>
            </a:r>
          </a:p>
          <a:p>
            <a:pPr marL="285750" indent="-285750" algn="l">
              <a:buFont typeface="Arial"/>
              <a:buChar char="•"/>
            </a:pPr>
            <a:endParaRPr lang="sv-SE" sz="1800" dirty="0">
              <a:latin typeface="Verdana"/>
              <a:cs typeface="Verdana"/>
            </a:endParaRPr>
          </a:p>
          <a:p>
            <a:pPr marL="285750" indent="-285750" algn="l">
              <a:buFont typeface="Arial"/>
              <a:buChar char="•"/>
            </a:pPr>
            <a:r>
              <a:rPr lang="sv-SE" sz="1800" dirty="0" smtClean="0">
                <a:latin typeface="Verdana"/>
                <a:cs typeface="Verdana"/>
              </a:rPr>
              <a:t>384 free</a:t>
            </a:r>
            <a:r>
              <a:rPr lang="sv-SE" sz="1800" dirty="0">
                <a:latin typeface="Verdana"/>
                <a:cs typeface="Verdana"/>
              </a:rPr>
              <a:t>/no charge ads on cable (autofill</a:t>
            </a:r>
            <a:r>
              <a:rPr lang="sv-SE" sz="1800" dirty="0" smtClean="0">
                <a:latin typeface="Verdana"/>
                <a:cs typeface="Verdana"/>
              </a:rPr>
              <a:t>)</a:t>
            </a:r>
          </a:p>
          <a:p>
            <a:pPr marL="285750" indent="-285750" algn="l">
              <a:buFont typeface="Arial"/>
              <a:buChar char="•"/>
            </a:pPr>
            <a:endParaRPr lang="sv-SE" sz="1800" dirty="0">
              <a:latin typeface="Verdana"/>
              <a:ea typeface="ヒラギノ角ゴ ProN W3" charset="0"/>
              <a:cs typeface="Verdana"/>
            </a:endParaRPr>
          </a:p>
          <a:p>
            <a:pPr marL="444500" indent="-444500" algn="l" eaLnBrk="1" hangingPunct="1"/>
            <a:r>
              <a:rPr lang="en-US" sz="1200" dirty="0">
                <a:latin typeface="Verdana"/>
                <a:ea typeface="ヒラギノ角ゴ ProN W3" charset="0"/>
                <a:cs typeface="Verdana"/>
              </a:rPr>
              <a:t>	</a:t>
            </a:r>
            <a:r>
              <a:rPr lang="en-US" sz="1200" dirty="0" smtClean="0">
                <a:latin typeface="Verdana"/>
                <a:ea typeface="ヒラギノ角ゴ ProN W3" charset="0"/>
                <a:cs typeface="Verdana"/>
              </a:rPr>
              <a:t>		</a:t>
            </a:r>
          </a:p>
          <a:p>
            <a:pPr marL="444500" indent="-444500" algn="l" eaLnBrk="1" hangingPunct="1"/>
            <a:endParaRPr lang="en-US" sz="2000" dirty="0">
              <a:latin typeface="Verdana"/>
              <a:ea typeface="ヒラギノ角ゴ ProN W3" charset="0"/>
              <a:cs typeface="Verdana"/>
            </a:endParaRPr>
          </a:p>
          <a:p>
            <a:pPr marL="444500" indent="-444500" algn="l" eaLnBrk="1" hangingPunct="1"/>
            <a:endParaRPr lang="en-US" sz="2000" dirty="0">
              <a:latin typeface="Verdana"/>
              <a:ea typeface="ヒラギノ角ゴ ProN W3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9525468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3907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829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8673" y="6072188"/>
            <a:ext cx="500063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7"/>
          <a:srcRect r="74133" b="87044"/>
          <a:stretch>
            <a:fillRect/>
          </a:stretch>
        </p:blipFill>
        <p:spPr bwMode="auto">
          <a:xfrm>
            <a:off x="217662" y="191990"/>
            <a:ext cx="2202284" cy="8326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1447800" y="457200"/>
            <a:ext cx="7555782" cy="762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2400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Digital Ads: Facebook and Google AdWords</a:t>
            </a:r>
            <a:r>
              <a:rPr lang="en-US" sz="2400" b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/>
            </a:r>
            <a:br>
              <a:rPr lang="en-US" sz="2400" b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</a:br>
            <a:r>
              <a:rPr lang="en-US" sz="2000" b="1" dirty="0" smtClean="0">
                <a:solidFill>
                  <a:srgbClr val="242452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Impressions and Reach</a:t>
            </a:r>
            <a:endParaRPr lang="en-US" sz="2400" b="1" dirty="0" smtClean="0">
              <a:solidFill>
                <a:srgbClr val="242452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graphicFrame>
        <p:nvGraphicFramePr>
          <p:cNvPr id="10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919987"/>
              </p:ext>
            </p:extLst>
          </p:nvPr>
        </p:nvGraphicFramePr>
        <p:xfrm>
          <a:off x="381000" y="2362200"/>
          <a:ext cx="8763000" cy="2262294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469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Verdana"/>
                          <a:ea typeface="ヒラギノ角ゴ ProN W3" charset="0"/>
                          <a:cs typeface="Verdana"/>
                          <a:sym typeface="Helvetica Neue" charset="0"/>
                        </a:rPr>
                        <a:t>Facebook and Google Adwords: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Verdana"/>
                          <a:ea typeface="ヒラギノ角ゴ ProN W3" charset="0"/>
                          <a:cs typeface="Verdana"/>
                          <a:sym typeface="Helvetica Neue" charset="0"/>
                        </a:rPr>
                        <a:t>May 16 – July 15, 2014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606060"/>
                        </a:solidFill>
                        <a:effectLst/>
                        <a:latin typeface="Verdana"/>
                        <a:ea typeface="ヒラギノ角ゴ ProN W3" charset="0"/>
                        <a:cs typeface="Verdana"/>
                        <a:sym typeface="Helvetica Neue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A421"/>
                    </a:solidFill>
                  </a:tcPr>
                </a:tc>
              </a:tr>
              <a:tr h="826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6060"/>
                        </a:solidFill>
                        <a:effectLst/>
                        <a:latin typeface="Verdana"/>
                        <a:ea typeface="ヒラギノ角ゴ ProN W3" charset="0"/>
                        <a:cs typeface="Verdana"/>
                        <a:sym typeface="Helvetica Neu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Verdana"/>
                          <a:ea typeface="ヒラギノ角ゴ ProN W3" charset="0"/>
                          <a:cs typeface="Verdana"/>
                          <a:sym typeface="Helvetica Neue" charset="0"/>
                        </a:rPr>
                        <a:t>Total Clicks: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Verdana"/>
                          <a:ea typeface="ヒラギノ角ゴ ProN W3" charset="0"/>
                          <a:cs typeface="Verdana"/>
                          <a:sym typeface="Helvetica Neue" charset="0"/>
                        </a:rPr>
                        <a:t>11,762 (Facebook, Google, YouTube)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606060"/>
                        </a:solidFill>
                        <a:effectLst/>
                        <a:latin typeface="Verdana"/>
                        <a:ea typeface="ヒラギノ角ゴ ProN W3" charset="0"/>
                        <a:cs typeface="Verdana"/>
                        <a:sym typeface="Helvetica Neue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06060"/>
                        </a:solidFill>
                        <a:effectLst/>
                        <a:latin typeface="Verdana"/>
                        <a:ea typeface="ヒラギノ角ゴ ProN W3" charset="0"/>
                        <a:cs typeface="Verdana"/>
                        <a:sym typeface="Helvetica Neue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Verdana"/>
                          <a:ea typeface="ヒラギノ角ゴ ProN W3" charset="0"/>
                          <a:cs typeface="Verdana"/>
                          <a:sym typeface="Helvetica Neue" charset="0"/>
                        </a:rPr>
                        <a:t>Total Impressions: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Verdana"/>
                          <a:ea typeface="ヒラギノ角ゴ ProN W3" charset="0"/>
                          <a:cs typeface="Verdana"/>
                          <a:sym typeface="Helvetica Neue" charset="0"/>
                        </a:rPr>
                        <a:t>26,178,123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606060"/>
                        </a:solidFill>
                        <a:effectLst/>
                        <a:latin typeface="Verdana"/>
                        <a:ea typeface="ヒラギノ角ゴ ProN W3" charset="0"/>
                        <a:cs typeface="Verdana"/>
                        <a:sym typeface="Helvetica Neue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86600" y="4127500"/>
            <a:ext cx="1846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627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• Interact 201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376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C1BDB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• Interact 2012.potx</Template>
  <TotalTime>4859</TotalTime>
  <Pages>0</Pages>
  <Words>552</Words>
  <Characters>0</Characters>
  <Application>Microsoft Macintosh PowerPoint</Application>
  <PresentationFormat>On-screen Show (4:3)</PresentationFormat>
  <Lines>0</Lines>
  <Paragraphs>109</Paragraphs>
  <Slides>16</Slides>
  <Notes>15</Notes>
  <HiddenSlides>0</HiddenSlides>
  <MMClips>4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• Interact 2012</vt:lpstr>
      <vt:lpstr>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Anthony Jones</cp:lastModifiedBy>
  <cp:revision>395</cp:revision>
  <cp:lastPrinted>2014-07-15T20:57:16Z</cp:lastPrinted>
  <dcterms:created xsi:type="dcterms:W3CDTF">2012-04-06T19:58:53Z</dcterms:created>
  <dcterms:modified xsi:type="dcterms:W3CDTF">2014-07-31T13:33:36Z</dcterms:modified>
</cp:coreProperties>
</file>